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roxima Nova"/>
      <p:regular r:id="rId17"/>
      <p:bold r:id="rId18"/>
      <p:italic r:id="rId19"/>
      <p:boldItalic r:id="rId20"/>
    </p:embeddedFont>
    <p:embeddedFont>
      <p:font typeface="Red Hat Text Medium"/>
      <p:regular r:id="rId21"/>
      <p:bold r:id="rId22"/>
      <p:italic r:id="rId23"/>
      <p:boldItalic r:id="rId24"/>
    </p:embeddedFont>
    <p:embeddedFont>
      <p:font typeface="Overpass"/>
      <p:regular r:id="rId25"/>
      <p:bold r:id="rId26"/>
      <p:italic r:id="rId27"/>
      <p:boldItalic r:id="rId28"/>
    </p:embeddedFont>
    <p:embeddedFont>
      <p:font typeface="Overpass Light"/>
      <p:regular r:id="rId29"/>
      <p:bold r:id="rId30"/>
      <p:italic r:id="rId31"/>
      <p:boldItalic r:id="rId32"/>
    </p:embeddedFont>
    <p:embeddedFont>
      <p:font typeface="Red Hat Display"/>
      <p:regular r:id="rId33"/>
      <p:bold r:id="rId34"/>
      <p:italic r:id="rId35"/>
      <p:boldItalic r:id="rId36"/>
    </p:embeddedFont>
    <p:embeddedFont>
      <p:font typeface="Overpass SemiBold"/>
      <p:regular r:id="rId37"/>
      <p:bold r:id="rId38"/>
      <p:italic r:id="rId39"/>
      <p:boldItalic r:id="rId40"/>
    </p:embeddedFont>
    <p:embeddedFont>
      <p:font typeface="Red Hat Text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verpassSemiBold-boldItalic.fntdata"/><Relationship Id="rId20" Type="http://schemas.openxmlformats.org/officeDocument/2006/relationships/font" Target="fonts/ProximaNova-boldItalic.fntdata"/><Relationship Id="rId42" Type="http://schemas.openxmlformats.org/officeDocument/2006/relationships/font" Target="fonts/RedHatText-bold.fntdata"/><Relationship Id="rId41" Type="http://schemas.openxmlformats.org/officeDocument/2006/relationships/font" Target="fonts/RedHatText-regular.fntdata"/><Relationship Id="rId22" Type="http://schemas.openxmlformats.org/officeDocument/2006/relationships/font" Target="fonts/RedHatTextMedium-bold.fntdata"/><Relationship Id="rId44" Type="http://schemas.openxmlformats.org/officeDocument/2006/relationships/font" Target="fonts/RedHatText-boldItalic.fntdata"/><Relationship Id="rId21" Type="http://schemas.openxmlformats.org/officeDocument/2006/relationships/font" Target="fonts/RedHatTextMedium-regular.fntdata"/><Relationship Id="rId43" Type="http://schemas.openxmlformats.org/officeDocument/2006/relationships/font" Target="fonts/RedHatText-italic.fntdata"/><Relationship Id="rId24" Type="http://schemas.openxmlformats.org/officeDocument/2006/relationships/font" Target="fonts/RedHatTextMedium-boldItalic.fntdata"/><Relationship Id="rId23" Type="http://schemas.openxmlformats.org/officeDocument/2006/relationships/font" Target="fonts/RedHatText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verpass-bold.fntdata"/><Relationship Id="rId25" Type="http://schemas.openxmlformats.org/officeDocument/2006/relationships/font" Target="fonts/Overpass-regular.fntdata"/><Relationship Id="rId28" Type="http://schemas.openxmlformats.org/officeDocument/2006/relationships/font" Target="fonts/Overpass-boldItalic.fntdata"/><Relationship Id="rId27" Type="http://schemas.openxmlformats.org/officeDocument/2006/relationships/font" Target="fonts/Overpas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verpass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verpassLight-italic.fntdata"/><Relationship Id="rId30" Type="http://schemas.openxmlformats.org/officeDocument/2006/relationships/font" Target="fonts/OverpassLight-bold.fntdata"/><Relationship Id="rId11" Type="http://schemas.openxmlformats.org/officeDocument/2006/relationships/slide" Target="slides/slide6.xml"/><Relationship Id="rId33" Type="http://schemas.openxmlformats.org/officeDocument/2006/relationships/font" Target="fonts/RedHatDisplay-regular.fntdata"/><Relationship Id="rId10" Type="http://schemas.openxmlformats.org/officeDocument/2006/relationships/slide" Target="slides/slide5.xml"/><Relationship Id="rId32" Type="http://schemas.openxmlformats.org/officeDocument/2006/relationships/font" Target="fonts/OverpassLight-boldItalic.fntdata"/><Relationship Id="rId13" Type="http://schemas.openxmlformats.org/officeDocument/2006/relationships/slide" Target="slides/slide8.xml"/><Relationship Id="rId35" Type="http://schemas.openxmlformats.org/officeDocument/2006/relationships/font" Target="fonts/RedHatDisplay-italic.fntdata"/><Relationship Id="rId12" Type="http://schemas.openxmlformats.org/officeDocument/2006/relationships/slide" Target="slides/slide7.xml"/><Relationship Id="rId34" Type="http://schemas.openxmlformats.org/officeDocument/2006/relationships/font" Target="fonts/RedHatDisplay-bold.fntdata"/><Relationship Id="rId15" Type="http://schemas.openxmlformats.org/officeDocument/2006/relationships/slide" Target="slides/slide10.xml"/><Relationship Id="rId37" Type="http://schemas.openxmlformats.org/officeDocument/2006/relationships/font" Target="fonts/OverpassSemiBold-regular.fntdata"/><Relationship Id="rId14" Type="http://schemas.openxmlformats.org/officeDocument/2006/relationships/slide" Target="slides/slide9.xml"/><Relationship Id="rId36" Type="http://schemas.openxmlformats.org/officeDocument/2006/relationships/font" Target="fonts/RedHatDisplay-boldItalic.fntdata"/><Relationship Id="rId17" Type="http://schemas.openxmlformats.org/officeDocument/2006/relationships/font" Target="fonts/ProximaNova-regular.fntdata"/><Relationship Id="rId39" Type="http://schemas.openxmlformats.org/officeDocument/2006/relationships/font" Target="fonts/OverpassSemiBold-italic.fntdata"/><Relationship Id="rId16" Type="http://schemas.openxmlformats.org/officeDocument/2006/relationships/slide" Target="slides/slide11.xml"/><Relationship Id="rId38" Type="http://schemas.openxmlformats.org/officeDocument/2006/relationships/font" Target="fonts/OverpassSemiBold-bold.fntdata"/><Relationship Id="rId19" Type="http://schemas.openxmlformats.org/officeDocument/2006/relationships/font" Target="fonts/ProximaNova-italic.fntdata"/><Relationship Id="rId18" Type="http://schemas.openxmlformats.org/officeDocument/2006/relationships/font" Target="fonts/ProximaNov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b351f11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b351f11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b351f1194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b351f1194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b351f1194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1b351f1194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b351f119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b351f119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b351f119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b351f119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b351f119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1b351f119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5f55f96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5f55f96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b351f1194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b351f1194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b351f1194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b351f1194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b351f1194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b351f1194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1b351f1194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1b351f1194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llustrate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/>
        </p:nvSpPr>
        <p:spPr>
          <a:xfrm>
            <a:off x="7551023" y="202377"/>
            <a:ext cx="12144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666666"/>
                </a:solidFill>
                <a:latin typeface="Overpass"/>
                <a:ea typeface="Overpass"/>
                <a:cs typeface="Overpass"/>
                <a:sym typeface="Overpass"/>
              </a:rPr>
              <a:t>CONFIDENTIAL </a:t>
            </a:r>
            <a:r>
              <a:rPr lang="en" sz="500">
                <a:solidFill>
                  <a:srgbClr val="666666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Designator</a:t>
            </a:r>
            <a:endParaRPr sz="500">
              <a:solidFill>
                <a:srgbClr val="666666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pic>
        <p:nvPicPr>
          <p:cNvPr id="52" name="Google Shape;5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0138" y="4652989"/>
            <a:ext cx="1185206" cy="279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13"/>
          <p:cNvCxnSpPr/>
          <p:nvPr/>
        </p:nvCxnSpPr>
        <p:spPr>
          <a:xfrm rot="10800000">
            <a:off x="335825" y="4800900"/>
            <a:ext cx="0" cy="342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 rtl="0" algn="ctr">
              <a:buNone/>
              <a:defRPr sz="600">
                <a:solidFill>
                  <a:schemeClr val="lt1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1pPr>
            <a:lvl2pPr lvl="1" rtl="0" algn="ctr">
              <a:buNone/>
              <a:defRPr sz="600">
                <a:solidFill>
                  <a:schemeClr val="lt1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2pPr>
            <a:lvl3pPr lvl="2" rtl="0" algn="ctr">
              <a:buNone/>
              <a:defRPr sz="600">
                <a:solidFill>
                  <a:schemeClr val="lt1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3pPr>
            <a:lvl4pPr lvl="3" rtl="0" algn="ctr">
              <a:buNone/>
              <a:defRPr sz="600">
                <a:solidFill>
                  <a:schemeClr val="lt1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4pPr>
            <a:lvl5pPr lvl="4" rtl="0" algn="ctr">
              <a:buNone/>
              <a:defRPr sz="600">
                <a:solidFill>
                  <a:schemeClr val="lt1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5pPr>
            <a:lvl6pPr lvl="5" rtl="0" algn="ctr">
              <a:buNone/>
              <a:defRPr sz="600">
                <a:solidFill>
                  <a:schemeClr val="lt1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6pPr>
            <a:lvl7pPr lvl="6" rtl="0" algn="ctr">
              <a:buNone/>
              <a:defRPr sz="600">
                <a:solidFill>
                  <a:schemeClr val="lt1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7pPr>
            <a:lvl8pPr lvl="7" rtl="0" algn="ctr">
              <a:buNone/>
              <a:defRPr sz="600">
                <a:solidFill>
                  <a:schemeClr val="lt1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8pPr>
            <a:lvl9pPr lvl="8" rtl="0" algn="ctr">
              <a:buNone/>
              <a:defRPr sz="600">
                <a:solidFill>
                  <a:schemeClr val="lt1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245394" y="2978738"/>
            <a:ext cx="33348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4245394" y="1281774"/>
            <a:ext cx="4302300" cy="15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500">
                <a:solidFill>
                  <a:srgbClr val="EE0000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500">
                <a:solidFill>
                  <a:srgbClr val="EE0000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500">
                <a:solidFill>
                  <a:srgbClr val="EE0000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500">
                <a:solidFill>
                  <a:srgbClr val="EE0000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500">
                <a:solidFill>
                  <a:srgbClr val="EE0000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500">
                <a:solidFill>
                  <a:srgbClr val="EE0000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500">
                <a:solidFill>
                  <a:srgbClr val="EE0000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500">
                <a:solidFill>
                  <a:srgbClr val="EE0000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500">
                <a:solidFill>
                  <a:srgbClr val="EE0000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2" type="subTitle"/>
          </p:nvPr>
        </p:nvSpPr>
        <p:spPr>
          <a:xfrm>
            <a:off x="4245394" y="3988706"/>
            <a:ext cx="1530300" cy="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3"/>
          <p:cNvSpPr txBox="1"/>
          <p:nvPr>
            <p:ph idx="3" type="subTitle"/>
          </p:nvPr>
        </p:nvSpPr>
        <p:spPr>
          <a:xfrm rot="5400000">
            <a:off x="-1603762" y="1603800"/>
            <a:ext cx="3861600" cy="654000"/>
          </a:xfrm>
          <a:prstGeom prst="rect">
            <a:avLst/>
          </a:prstGeom>
        </p:spPr>
        <p:txBody>
          <a:bodyPr anchorCtr="0" anchor="ctr" bIns="68575" lIns="377175" spcFirstLastPara="1" rIns="68575" wrap="square" tIns="6857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verpass SemiBold"/>
              <a:buNone/>
              <a:defRPr sz="700">
                <a:solidFill>
                  <a:schemeClr val="lt1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verpass SemiBold"/>
              <a:buNone/>
              <a:defRPr sz="700">
                <a:solidFill>
                  <a:schemeClr val="lt1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verpass SemiBold"/>
              <a:buNone/>
              <a:defRPr sz="700">
                <a:solidFill>
                  <a:schemeClr val="lt1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verpass SemiBold"/>
              <a:buNone/>
              <a:defRPr sz="700">
                <a:solidFill>
                  <a:schemeClr val="lt1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verpass SemiBold"/>
              <a:buNone/>
              <a:defRPr sz="700">
                <a:solidFill>
                  <a:schemeClr val="lt1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verpass SemiBold"/>
              <a:buNone/>
              <a:defRPr sz="700">
                <a:solidFill>
                  <a:schemeClr val="lt1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verpass SemiBold"/>
              <a:buNone/>
              <a:defRPr sz="700">
                <a:solidFill>
                  <a:schemeClr val="lt1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verpass SemiBold"/>
              <a:buNone/>
              <a:defRPr sz="700">
                <a:solidFill>
                  <a:schemeClr val="lt1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verpass SemiBold"/>
              <a:buNone/>
              <a:defRPr sz="700">
                <a:solidFill>
                  <a:schemeClr val="lt1"/>
                </a:solidFill>
                <a:latin typeface="Overpass SemiBold"/>
                <a:ea typeface="Overpass SemiBold"/>
                <a:cs typeface="Overpass SemiBold"/>
                <a:sym typeface="Overpas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">
  <p:cSld name="CUSTOM_4_2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agenda dark">
  <p:cSld name="CUSTOM_4_1">
    <p:bg>
      <p:bgPr>
        <a:solidFill>
          <a:srgbClr val="353535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663788" y="653812"/>
            <a:ext cx="7816500" cy="99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2459625" y="1998263"/>
            <a:ext cx="1526100" cy="20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14000"/>
              </a:lnSpc>
              <a:spcBef>
                <a:spcPts val="15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>
              <a:lnSpc>
                <a:spcPct val="114000"/>
              </a:lnSpc>
              <a:spcBef>
                <a:spcPts val="15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>
              <a:lnSpc>
                <a:spcPct val="114000"/>
              </a:lnSpc>
              <a:spcBef>
                <a:spcPts val="15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>
              <a:lnSpc>
                <a:spcPct val="114000"/>
              </a:lnSpc>
              <a:spcBef>
                <a:spcPts val="15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>
              <a:lnSpc>
                <a:spcPct val="114000"/>
              </a:lnSpc>
              <a:spcBef>
                <a:spcPts val="15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>
              <a:lnSpc>
                <a:spcPct val="114000"/>
              </a:lnSpc>
              <a:spcBef>
                <a:spcPts val="15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>
              <a:lnSpc>
                <a:spcPct val="114000"/>
              </a:lnSpc>
              <a:spcBef>
                <a:spcPts val="15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>
              <a:lnSpc>
                <a:spcPct val="114000"/>
              </a:lnSpc>
              <a:spcBef>
                <a:spcPts val="1500"/>
              </a:spcBef>
              <a:spcAft>
                <a:spcPts val="1500"/>
              </a:spcAft>
              <a:buNone/>
              <a:defRPr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2" type="subTitle"/>
          </p:nvPr>
        </p:nvSpPr>
        <p:spPr>
          <a:xfrm>
            <a:off x="4245488" y="1998263"/>
            <a:ext cx="1526100" cy="20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14000"/>
              </a:lnSpc>
              <a:spcBef>
                <a:spcPts val="15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>
              <a:lnSpc>
                <a:spcPct val="114000"/>
              </a:lnSpc>
              <a:spcBef>
                <a:spcPts val="15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>
              <a:lnSpc>
                <a:spcPct val="114000"/>
              </a:lnSpc>
              <a:spcBef>
                <a:spcPts val="15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>
              <a:lnSpc>
                <a:spcPct val="114000"/>
              </a:lnSpc>
              <a:spcBef>
                <a:spcPts val="15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>
              <a:lnSpc>
                <a:spcPct val="114000"/>
              </a:lnSpc>
              <a:spcBef>
                <a:spcPts val="15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>
              <a:lnSpc>
                <a:spcPct val="114000"/>
              </a:lnSpc>
              <a:spcBef>
                <a:spcPts val="15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>
              <a:lnSpc>
                <a:spcPct val="114000"/>
              </a:lnSpc>
              <a:spcBef>
                <a:spcPts val="15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>
              <a:lnSpc>
                <a:spcPct val="114000"/>
              </a:lnSpc>
              <a:spcBef>
                <a:spcPts val="1500"/>
              </a:spcBef>
              <a:spcAft>
                <a:spcPts val="1500"/>
              </a:spcAft>
              <a:buNone/>
              <a:defRPr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3" type="subTitle"/>
          </p:nvPr>
        </p:nvSpPr>
        <p:spPr>
          <a:xfrm>
            <a:off x="6031350" y="1998263"/>
            <a:ext cx="1526100" cy="20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14000"/>
              </a:lnSpc>
              <a:spcBef>
                <a:spcPts val="15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>
              <a:lnSpc>
                <a:spcPct val="114000"/>
              </a:lnSpc>
              <a:spcBef>
                <a:spcPts val="15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>
              <a:lnSpc>
                <a:spcPct val="114000"/>
              </a:lnSpc>
              <a:spcBef>
                <a:spcPts val="15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>
              <a:lnSpc>
                <a:spcPct val="114000"/>
              </a:lnSpc>
              <a:spcBef>
                <a:spcPts val="15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>
              <a:lnSpc>
                <a:spcPct val="114000"/>
              </a:lnSpc>
              <a:spcBef>
                <a:spcPts val="15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>
              <a:lnSpc>
                <a:spcPct val="114000"/>
              </a:lnSpc>
              <a:spcBef>
                <a:spcPts val="15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>
              <a:lnSpc>
                <a:spcPct val="114000"/>
              </a:lnSpc>
              <a:spcBef>
                <a:spcPts val="150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>
              <a:lnSpc>
                <a:spcPct val="114000"/>
              </a:lnSpc>
              <a:spcBef>
                <a:spcPts val="1500"/>
              </a:spcBef>
              <a:spcAft>
                <a:spcPts val="1500"/>
              </a:spcAft>
              <a:buNone/>
              <a:defRPr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://www.patternfly.org/v4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hyperlink" Target="https://listman.redhat.com/mailman/listinfo/patternfly" TargetMode="External"/><Relationship Id="rId6" Type="http://schemas.openxmlformats.org/officeDocument/2006/relationships/hyperlink" Target="https://calendar.google.com/calendar/embed?src=patternflyteam%40gmail.com&amp;ctz=America%2FNew_York" TargetMode="External"/><Relationship Id="rId7" Type="http://schemas.openxmlformats.org/officeDocument/2006/relationships/hyperlink" Target="mailto:nthoen@redhat.com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hyperlink" Target="https://www.patternfly.org/v4/developer-resources/release-notes/#2022.05-release-notes-2022-04-22" TargetMode="External"/><Relationship Id="rId6" Type="http://schemas.openxmlformats.org/officeDocument/2006/relationships/hyperlink" Target="https://www.patternfly.org/v4/developer-resources/release-notes/html#2022.05-release-notes-2022-04-2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hyperlink" Target="https://github.com/patternfly/patternfly-react/issues/6594" TargetMode="External"/><Relationship Id="rId6" Type="http://schemas.openxmlformats.org/officeDocument/2006/relationships/hyperlink" Target="https://github.com/patternfly/patternfly-react/issues/6919" TargetMode="External"/><Relationship Id="rId7" Type="http://schemas.openxmlformats.org/officeDocument/2006/relationships/hyperlink" Target="https://github.com/patternfly/patternfly-react/issues/7142" TargetMode="External"/><Relationship Id="rId8" Type="http://schemas.openxmlformats.org/officeDocument/2006/relationships/hyperlink" Target="https://github.com/orgs/patternfly/projects/7/views/1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0" Type="http://schemas.openxmlformats.org/officeDocument/2006/relationships/hyperlink" Target="https://app.zenhub.com/workspaces/pf4-design-workspace-5b2142ff9499cb7cdaf1e632/board?repos=61041252&amp;showPRs=false&amp;showClosed=false&amp;showLabels=false&amp;showEpics=false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hyperlink" Target="https://github.com/patternfly/patternfly-design/issues/1136" TargetMode="External"/><Relationship Id="rId5" Type="http://schemas.openxmlformats.org/officeDocument/2006/relationships/hyperlink" Target="https://github.com/patternfly/patternfly-design/issues/1026" TargetMode="External"/><Relationship Id="rId6" Type="http://schemas.openxmlformats.org/officeDocument/2006/relationships/hyperlink" Target="https://github.com/patternfly/patternfly-design/issues/1089" TargetMode="External"/><Relationship Id="rId7" Type="http://schemas.openxmlformats.org/officeDocument/2006/relationships/hyperlink" Target="https://github.com/patternfly/patternfly-design/issues/972" TargetMode="External"/><Relationship Id="rId8" Type="http://schemas.openxmlformats.org/officeDocument/2006/relationships/hyperlink" Target="https://github.com/patternfly/patternfly-org/issues/2796" TargetMode="Externa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hyperlink" Target="https://github.com/orgs/patternfly/projects/7/views/1" TargetMode="External"/><Relationship Id="rId10" Type="http://schemas.openxmlformats.org/officeDocument/2006/relationships/hyperlink" Target="https://github.com/patternfly/patternfly-react/issues?q=is%3Aopen+is%3Aissue+label%3Aaccessibility+milestone%3A2022.06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hyperlink" Target="https://github.com/patternfly/patternfly-react/issues/6919" TargetMode="External"/><Relationship Id="rId5" Type="http://schemas.openxmlformats.org/officeDocument/2006/relationships/hyperlink" Target="https://github.com/patternfly/patternfly-react/issues/6014" TargetMode="External"/><Relationship Id="rId6" Type="http://schemas.openxmlformats.org/officeDocument/2006/relationships/hyperlink" Target="https://github.com/patternfly/patternfly-react/issues/6317" TargetMode="External"/><Relationship Id="rId7" Type="http://schemas.openxmlformats.org/officeDocument/2006/relationships/hyperlink" Target="https://github.com/patternfly/patternfly/issues/4757" TargetMode="External"/><Relationship Id="rId8" Type="http://schemas.openxmlformats.org/officeDocument/2006/relationships/hyperlink" Target="https://github.com/patternfly/patternfly/issues/4705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idx="3" type="subTitle"/>
          </p:nvPr>
        </p:nvSpPr>
        <p:spPr>
          <a:xfrm rot="5400000">
            <a:off x="-1603762" y="1603800"/>
            <a:ext cx="3861600" cy="654000"/>
          </a:xfrm>
          <a:prstGeom prst="rect">
            <a:avLst/>
          </a:prstGeom>
        </p:spPr>
        <p:txBody>
          <a:bodyPr anchorCtr="0" anchor="ctr" bIns="68575" lIns="377175" spcFirstLastPara="1" rIns="68575" wrap="square" tIns="685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4837"/>
            <a:ext cx="9143998" cy="517317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/>
          <p:nvPr/>
        </p:nvSpPr>
        <p:spPr>
          <a:xfrm>
            <a:off x="3964550" y="1150725"/>
            <a:ext cx="33021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PatternFly Community Meeting</a:t>
            </a:r>
            <a:endParaRPr b="1" sz="3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3964550" y="3082800"/>
            <a:ext cx="3145500" cy="9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April 26th, 2022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www.patternfly.org/v4</a:t>
            </a:r>
            <a:endParaRPr sz="1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00" y="434500"/>
            <a:ext cx="761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Links</a:t>
            </a:r>
            <a:endParaRPr sz="2300">
              <a:solidFill>
                <a:srgbClr val="0066CC"/>
              </a:solidFill>
              <a:latin typeface="Red Hat Text Medium"/>
              <a:ea typeface="Red Hat Text Medium"/>
              <a:cs typeface="Red Hat Text Medium"/>
              <a:sym typeface="Red Hat Text Medium"/>
            </a:endParaRPr>
          </a:p>
        </p:txBody>
      </p:sp>
      <p:pic>
        <p:nvPicPr>
          <p:cNvPr id="143" name="Google Shape;143;p25"/>
          <p:cNvPicPr preferRelativeResize="0"/>
          <p:nvPr/>
        </p:nvPicPr>
        <p:blipFill rotWithShape="1">
          <a:blip r:embed="rId3">
            <a:alphaModFix/>
          </a:blip>
          <a:srcRect b="288" l="87759" r="7439" t="288"/>
          <a:stretch/>
        </p:blipFill>
        <p:spPr>
          <a:xfrm>
            <a:off x="8704974" y="0"/>
            <a:ext cx="4390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4400" y="4783900"/>
            <a:ext cx="280150" cy="28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/>
          <p:nvPr/>
        </p:nvSpPr>
        <p:spPr>
          <a:xfrm>
            <a:off x="763800" y="4630150"/>
            <a:ext cx="76164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5"/>
          <p:cNvSpPr txBox="1"/>
          <p:nvPr/>
        </p:nvSpPr>
        <p:spPr>
          <a:xfrm>
            <a:off x="438700" y="1032250"/>
            <a:ext cx="78795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join the PatternFly mailing list: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https://listman.redhat.com/mailman/listinfo/patternfly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the PatternFly Community calendar: </a:t>
            </a:r>
            <a:r>
              <a:rPr lang="en" u="sng">
                <a:solidFill>
                  <a:schemeClr val="hlink"/>
                </a:solidFill>
                <a:hlinkClick r:id="rId6"/>
              </a:rPr>
              <a:t>calendar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meeting coordinator contact: Nicole Thoen - </a:t>
            </a:r>
            <a:r>
              <a:rPr lang="en" u="sng">
                <a:solidFill>
                  <a:schemeClr val="hlink"/>
                </a:solidFill>
                <a:hlinkClick r:id="rId7"/>
              </a:rPr>
              <a:t>nthoen@redhat.com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office hours: Tomorrow! April 27th, 11am EST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6CC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273900" y="861150"/>
            <a:ext cx="8596200" cy="231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5500">
                <a:latin typeface="Red Hat Text Medium"/>
                <a:ea typeface="Red Hat Text Medium"/>
                <a:cs typeface="Red Hat Text Medium"/>
                <a:sym typeface="Red Hat Text Medium"/>
              </a:rPr>
              <a:t>Thank you!</a:t>
            </a:r>
            <a:endParaRPr sz="3100">
              <a:latin typeface="Red Hat Text Medium"/>
              <a:ea typeface="Red Hat Text Medium"/>
              <a:cs typeface="Red Hat Text Medium"/>
              <a:sym typeface="Red Hat Text Medium"/>
            </a:endParaRPr>
          </a:p>
        </p:txBody>
      </p:sp>
      <p:sp>
        <p:nvSpPr>
          <p:cNvPr id="152" name="Google Shape;152;p26"/>
          <p:cNvSpPr txBox="1"/>
          <p:nvPr/>
        </p:nvSpPr>
        <p:spPr>
          <a:xfrm>
            <a:off x="4572000" y="3178050"/>
            <a:ext cx="3142500" cy="8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 rotWithShape="1">
          <a:blip r:embed="rId3">
            <a:alphaModFix/>
          </a:blip>
          <a:srcRect b="288" l="87759" r="7439" t="288"/>
          <a:stretch/>
        </p:blipFill>
        <p:spPr>
          <a:xfrm>
            <a:off x="8704974" y="0"/>
            <a:ext cx="4390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4400" y="4783900"/>
            <a:ext cx="280150" cy="2801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311700" y="294200"/>
            <a:ext cx="8092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151515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Agenda</a:t>
            </a:r>
            <a:endParaRPr sz="2800">
              <a:solidFill>
                <a:srgbClr val="151515"/>
              </a:solidFill>
              <a:latin typeface="Red Hat Text Medium"/>
              <a:ea typeface="Red Hat Text Medium"/>
              <a:cs typeface="Red Hat Text Medium"/>
              <a:sym typeface="Red Hat Text Medium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311700" y="668400"/>
            <a:ext cx="8092800" cy="3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5151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Topics 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Latest release notes links - Nicole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Highlights from Core developers - Michael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Highlights from React developers - Titani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Upcoming website improvements - Evan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What we are working on - Matt</a:t>
            </a:r>
            <a:endParaRPr sz="11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Q&amp;A</a:t>
            </a:r>
            <a:endParaRPr sz="1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15151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85;p18"/>
          <p:cNvCxnSpPr/>
          <p:nvPr/>
        </p:nvCxnSpPr>
        <p:spPr>
          <a:xfrm>
            <a:off x="4011416" y="3034850"/>
            <a:ext cx="916800" cy="2400"/>
          </a:xfrm>
          <a:prstGeom prst="straightConnector1">
            <a:avLst/>
          </a:prstGeom>
          <a:noFill/>
          <a:ln cap="flat" cmpd="sng" w="28575">
            <a:solidFill>
              <a:srgbClr val="0066C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6" name="Google Shape;86;p18"/>
          <p:cNvPicPr preferRelativeResize="0"/>
          <p:nvPr/>
        </p:nvPicPr>
        <p:blipFill rotWithShape="1">
          <a:blip r:embed="rId3">
            <a:alphaModFix/>
          </a:blip>
          <a:srcRect b="0" l="248" r="65260" t="0"/>
          <a:stretch/>
        </p:blipFill>
        <p:spPr>
          <a:xfrm>
            <a:off x="0" y="0"/>
            <a:ext cx="28536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/>
        </p:nvSpPr>
        <p:spPr>
          <a:xfrm>
            <a:off x="3935225" y="1928825"/>
            <a:ext cx="50949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151515"/>
                </a:solidFill>
                <a:latin typeface="Proxima Nova"/>
                <a:ea typeface="Proxima Nova"/>
                <a:cs typeface="Proxima Nova"/>
                <a:sym typeface="Proxima Nova"/>
              </a:rPr>
              <a:t>PatternFly release updates</a:t>
            </a:r>
            <a:endParaRPr sz="2800">
              <a:solidFill>
                <a:srgbClr val="15151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34500"/>
            <a:ext cx="761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66CC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Latest Release Notes - Milestone 2022.05</a:t>
            </a:r>
            <a:endParaRPr sz="2300">
              <a:solidFill>
                <a:srgbClr val="0066CC"/>
              </a:solidFill>
              <a:latin typeface="Red Hat Text Medium"/>
              <a:ea typeface="Red Hat Text Medium"/>
              <a:cs typeface="Red Hat Text Medium"/>
              <a:sym typeface="Red Hat Text Medium"/>
            </a:endParaRPr>
          </a:p>
        </p:txBody>
      </p:sp>
      <p:pic>
        <p:nvPicPr>
          <p:cNvPr id="93" name="Google Shape;93;p19"/>
          <p:cNvPicPr preferRelativeResize="0"/>
          <p:nvPr/>
        </p:nvPicPr>
        <p:blipFill rotWithShape="1">
          <a:blip r:embed="rId3">
            <a:alphaModFix/>
          </a:blip>
          <a:srcRect b="288" l="87759" r="7439" t="288"/>
          <a:stretch/>
        </p:blipFill>
        <p:spPr>
          <a:xfrm>
            <a:off x="8704974" y="0"/>
            <a:ext cx="4390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4400" y="4783900"/>
            <a:ext cx="280150" cy="2801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763800" y="4630150"/>
            <a:ext cx="76164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/>
        </p:nvSpPr>
        <p:spPr>
          <a:xfrm>
            <a:off x="438700" y="1032250"/>
            <a:ext cx="7879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React release notes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Core release notes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34500"/>
            <a:ext cx="543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Patternfly</a:t>
            </a:r>
            <a:r>
              <a:rPr lang="en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 React</a:t>
            </a:r>
            <a:endParaRPr>
              <a:solidFill>
                <a:srgbClr val="000000"/>
              </a:solidFill>
              <a:latin typeface="Red Hat Text Medium"/>
              <a:ea typeface="Red Hat Text Medium"/>
              <a:cs typeface="Red Hat Text Medium"/>
              <a:sym typeface="Red Hat Tex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t/>
            </a:r>
            <a:endParaRPr b="1" sz="2100">
              <a:solidFill>
                <a:srgbClr val="0066CC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66CC"/>
              </a:solidFill>
              <a:latin typeface="Red Hat Text Medium"/>
              <a:ea typeface="Red Hat Text Medium"/>
              <a:cs typeface="Red Hat Text Medium"/>
              <a:sym typeface="Red Hat Text Medium"/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 rotWithShape="1">
          <a:blip r:embed="rId3">
            <a:alphaModFix/>
          </a:blip>
          <a:srcRect b="288" l="87759" r="7439" t="288"/>
          <a:stretch/>
        </p:blipFill>
        <p:spPr>
          <a:xfrm>
            <a:off x="8704974" y="0"/>
            <a:ext cx="4390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4400" y="4783900"/>
            <a:ext cx="280150" cy="28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/>
          <p:nvPr/>
        </p:nvSpPr>
        <p:spPr>
          <a:xfrm>
            <a:off x="411600" y="959200"/>
            <a:ext cx="8320800" cy="3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66CC"/>
              </a:buClr>
              <a:buSzPts val="16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Conversion of examples from JavaScript to TypeScript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6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React testing library migration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600"/>
              <a:buChar char="●"/>
            </a:pPr>
            <a:r>
              <a:rPr lang="en">
                <a:solidFill>
                  <a:schemeClr val="dk1"/>
                </a:solidFill>
              </a:rPr>
              <a:t>Accessibility </a:t>
            </a:r>
            <a:r>
              <a:rPr lang="en">
                <a:solidFill>
                  <a:schemeClr val="dk1"/>
                </a:solidFill>
              </a:rPr>
              <a:t>improvements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Menu append to examples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Drawer splitter keyboard accessibility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Helper text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Tile selection state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600"/>
              <a:buChar char="●"/>
            </a:pPr>
            <a:r>
              <a:rPr lang="en" u="sng">
                <a:solidFill>
                  <a:schemeClr val="hlink"/>
                </a:solidFill>
                <a:hlinkClick r:id="rId7"/>
              </a:rPr>
              <a:t>React 18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840000" y="4630150"/>
            <a:ext cx="76164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Visit the </a:t>
            </a:r>
            <a:r>
              <a:rPr lang="en" u="sng">
                <a:solidFill>
                  <a:srgbClr val="0066CC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PatternFly issues board</a:t>
            </a:r>
            <a:r>
              <a:rPr lang="en">
                <a:solidFill>
                  <a:schemeClr val="dk1"/>
                </a:solidFill>
              </a:rPr>
              <a:t> to see a complete list of all development work by milestone.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Google Shape;110;p21"/>
          <p:cNvCxnSpPr/>
          <p:nvPr/>
        </p:nvCxnSpPr>
        <p:spPr>
          <a:xfrm>
            <a:off x="4011416" y="3034850"/>
            <a:ext cx="916800" cy="2400"/>
          </a:xfrm>
          <a:prstGeom prst="straightConnector1">
            <a:avLst/>
          </a:prstGeom>
          <a:noFill/>
          <a:ln cap="flat" cmpd="sng" w="28575">
            <a:solidFill>
              <a:srgbClr val="0066C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1" name="Google Shape;111;p21"/>
          <p:cNvPicPr preferRelativeResize="0"/>
          <p:nvPr/>
        </p:nvPicPr>
        <p:blipFill rotWithShape="1">
          <a:blip r:embed="rId3">
            <a:alphaModFix/>
          </a:blip>
          <a:srcRect b="0" l="248" r="65260" t="0"/>
          <a:stretch/>
        </p:blipFill>
        <p:spPr>
          <a:xfrm>
            <a:off x="0" y="0"/>
            <a:ext cx="28536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/>
        </p:nvSpPr>
        <p:spPr>
          <a:xfrm>
            <a:off x="3935225" y="1928825"/>
            <a:ext cx="50949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151515"/>
                </a:solidFill>
                <a:latin typeface="Proxima Nova"/>
                <a:ea typeface="Proxima Nova"/>
                <a:cs typeface="Proxima Nova"/>
                <a:sym typeface="Proxima Nova"/>
              </a:rPr>
              <a:t>What we’re working on...</a:t>
            </a:r>
            <a:endParaRPr sz="2800">
              <a:solidFill>
                <a:srgbClr val="15151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34500"/>
            <a:ext cx="543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Design</a:t>
            </a:r>
            <a:endParaRPr>
              <a:solidFill>
                <a:srgbClr val="000000"/>
              </a:solidFill>
              <a:latin typeface="Red Hat Text Medium"/>
              <a:ea typeface="Red Hat Text Medium"/>
              <a:cs typeface="Red Hat Text Medium"/>
              <a:sym typeface="Red Hat Tex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t/>
            </a:r>
            <a:endParaRPr b="1" sz="2100">
              <a:solidFill>
                <a:srgbClr val="0066CC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66CC"/>
              </a:solidFill>
              <a:latin typeface="Red Hat Text Medium"/>
              <a:ea typeface="Red Hat Text Medium"/>
              <a:cs typeface="Red Hat Text Medium"/>
              <a:sym typeface="Red Hat Text Medium"/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 rotWithShape="1">
          <a:blip r:embed="rId3">
            <a:alphaModFix/>
          </a:blip>
          <a:srcRect b="288" l="87759" r="7439" t="288"/>
          <a:stretch/>
        </p:blipFill>
        <p:spPr>
          <a:xfrm>
            <a:off x="8704974" y="0"/>
            <a:ext cx="4390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4400" y="4783900"/>
            <a:ext cx="280150" cy="28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 txBox="1"/>
          <p:nvPr/>
        </p:nvSpPr>
        <p:spPr>
          <a:xfrm>
            <a:off x="384175" y="1007200"/>
            <a:ext cx="8320800" cy="3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design team is currently working on the following new features and enhancements…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600"/>
              <a:buChar char="●"/>
            </a:pPr>
            <a:r>
              <a:rPr lang="en" sz="1600" u="sng">
                <a:solidFill>
                  <a:srgbClr val="0066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Visual Refresh</a:t>
            </a:r>
            <a:endParaRPr sz="1600" u="sng">
              <a:solidFill>
                <a:srgbClr val="0066CC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Define the next generation of PatternFly look &amp; feel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600"/>
              <a:buChar char="●"/>
            </a:pPr>
            <a:r>
              <a:rPr lang="en" sz="1600" u="sng">
                <a:solidFill>
                  <a:srgbClr val="0066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Filter patterns</a:t>
            </a:r>
            <a:endParaRPr sz="1600">
              <a:solidFill>
                <a:srgbClr val="0066CC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Revisit and enhance patterns for supporting advanced filter and search use cases.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600"/>
              <a:buChar char="●"/>
            </a:pPr>
            <a:r>
              <a:rPr lang="en" sz="1600" u="sng">
                <a:solidFill>
                  <a:srgbClr val="0066CC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Query builder</a:t>
            </a:r>
            <a:endParaRPr sz="1600">
              <a:solidFill>
                <a:srgbClr val="0066CC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Provide a graphical approach for building complex Boolean queries.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600"/>
              <a:buChar char="●"/>
            </a:pPr>
            <a:r>
              <a:rPr lang="en" sz="1600" u="sng">
                <a:solidFill>
                  <a:srgbClr val="0066CC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PatternFly website improvements</a:t>
            </a:r>
            <a:endParaRPr sz="1600">
              <a:solidFill>
                <a:srgbClr val="0066CC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Looking at improving the user experience for users of the website including navigation, component pages, and the home page.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600"/>
              <a:buChar char="●"/>
            </a:pPr>
            <a:r>
              <a:rPr lang="en" sz="1600" u="sng">
                <a:solidFill>
                  <a:srgbClr val="0066CC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Chart color accessibility</a:t>
            </a:r>
            <a:endParaRPr sz="1600">
              <a:solidFill>
                <a:srgbClr val="0066CC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Evaluating accessibility of colors used in charts to make our charts more accessible for color blind users.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1" name="Google Shape;121;p22"/>
          <p:cNvSpPr txBox="1"/>
          <p:nvPr/>
        </p:nvSpPr>
        <p:spPr>
          <a:xfrm>
            <a:off x="763800" y="4630150"/>
            <a:ext cx="76164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Visit the </a:t>
            </a:r>
            <a:r>
              <a:rPr lang="en" u="sng">
                <a:solidFill>
                  <a:srgbClr val="1155CC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PatternFly design workspace</a:t>
            </a:r>
            <a:r>
              <a:rPr lang="en"/>
              <a:t> to see our complete design backlog and WIP.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34500"/>
            <a:ext cx="543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Development (Core and React)</a:t>
            </a:r>
            <a:endParaRPr>
              <a:solidFill>
                <a:srgbClr val="000000"/>
              </a:solidFill>
              <a:latin typeface="Red Hat Text Medium"/>
              <a:ea typeface="Red Hat Text Medium"/>
              <a:cs typeface="Red Hat Text Medium"/>
              <a:sym typeface="Red Hat Tex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t/>
            </a:r>
            <a:endParaRPr b="1" sz="2100">
              <a:solidFill>
                <a:srgbClr val="0066CC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66CC"/>
              </a:solidFill>
              <a:latin typeface="Red Hat Text Medium"/>
              <a:ea typeface="Red Hat Text Medium"/>
              <a:cs typeface="Red Hat Text Medium"/>
              <a:sym typeface="Red Hat Text Medium"/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 rotWithShape="1">
          <a:blip r:embed="rId3">
            <a:alphaModFix/>
          </a:blip>
          <a:srcRect b="288" l="87759" r="7439" t="288"/>
          <a:stretch/>
        </p:blipFill>
        <p:spPr>
          <a:xfrm>
            <a:off x="8704974" y="0"/>
            <a:ext cx="4390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4400" y="4783900"/>
            <a:ext cx="280150" cy="28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/>
        </p:nvSpPr>
        <p:spPr>
          <a:xfrm>
            <a:off x="411600" y="959200"/>
            <a:ext cx="8320800" cy="3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66CC"/>
              </a:buClr>
              <a:buSzPts val="1600"/>
              <a:buChar char="●"/>
            </a:pPr>
            <a:r>
              <a:rPr lang="en" sz="1600" u="sng">
                <a:solidFill>
                  <a:srgbClr val="0066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Refactor dropdown components to use a composable approach</a:t>
            </a:r>
            <a:endParaRPr sz="1600">
              <a:solidFill>
                <a:srgbClr val="0066CC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Re-build dropdowns and selects to use composable approach for better flexibility.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600"/>
              <a:buChar char="●"/>
            </a:pPr>
            <a:r>
              <a:rPr lang="en" sz="1600" u="sng">
                <a:solidFill>
                  <a:srgbClr val="0066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Re-evaluate drag and drop</a:t>
            </a:r>
            <a:endParaRPr sz="1600">
              <a:solidFill>
                <a:srgbClr val="0066CC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Reconsider implementation of drag and drop to make more robust and accessible.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600"/>
              <a:buChar char="●"/>
            </a:pPr>
            <a:r>
              <a:rPr lang="en" sz="1600" u="sng">
                <a:solidFill>
                  <a:srgbClr val="0066CC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Support for dynamic tabs</a:t>
            </a:r>
            <a:endParaRPr sz="1600">
              <a:solidFill>
                <a:srgbClr val="0066CC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Introduce the option for users to add and remove tabs (like browser tabs).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600"/>
              <a:buChar char="●"/>
            </a:pPr>
            <a:r>
              <a:rPr lang="en" sz="1600" u="sng">
                <a:solidFill>
                  <a:srgbClr val="0066CC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Dark themed search input</a:t>
            </a:r>
            <a:endParaRPr sz="1600">
              <a:solidFill>
                <a:srgbClr val="0066CC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Will allow for placing a search input in the masthead or the left navigation sidebar.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600"/>
              <a:buChar char="●"/>
            </a:pPr>
            <a:r>
              <a:rPr lang="en" sz="1600" u="sng">
                <a:solidFill>
                  <a:srgbClr val="0066CC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Migrate from Enzyme to React Testing Library</a:t>
            </a:r>
            <a:endParaRPr sz="1600">
              <a:solidFill>
                <a:srgbClr val="0066CC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Update our React testing strategy in preparation for moving to React 18 in the future.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600"/>
              <a:buChar char="●"/>
            </a:pPr>
            <a:r>
              <a:rPr lang="en" sz="1600" u="sng">
                <a:solidFill>
                  <a:srgbClr val="0066CC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Accessibility improvements</a:t>
            </a:r>
            <a:endParaRPr sz="1600">
              <a:solidFill>
                <a:srgbClr val="0066CC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Addressing known accessibility issues in multiple PatternFly components.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30" name="Google Shape;130;p23"/>
          <p:cNvSpPr txBox="1"/>
          <p:nvPr/>
        </p:nvSpPr>
        <p:spPr>
          <a:xfrm>
            <a:off x="840000" y="4630150"/>
            <a:ext cx="76164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Visit the </a:t>
            </a:r>
            <a:r>
              <a:rPr lang="en" u="sng">
                <a:solidFill>
                  <a:srgbClr val="0066CC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PatternFly issues board</a:t>
            </a:r>
            <a:r>
              <a:rPr lang="en">
                <a:solidFill>
                  <a:schemeClr val="dk1"/>
                </a:solidFill>
              </a:rPr>
              <a:t> to see a complete list of all development work by milestone.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Google Shape;135;p24"/>
          <p:cNvCxnSpPr/>
          <p:nvPr/>
        </p:nvCxnSpPr>
        <p:spPr>
          <a:xfrm>
            <a:off x="4011416" y="3034850"/>
            <a:ext cx="916800" cy="2400"/>
          </a:xfrm>
          <a:prstGeom prst="straightConnector1">
            <a:avLst/>
          </a:prstGeom>
          <a:noFill/>
          <a:ln cap="flat" cmpd="sng" w="28575">
            <a:solidFill>
              <a:srgbClr val="0066C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6" name="Google Shape;136;p24"/>
          <p:cNvPicPr preferRelativeResize="0"/>
          <p:nvPr/>
        </p:nvPicPr>
        <p:blipFill rotWithShape="1">
          <a:blip r:embed="rId3">
            <a:alphaModFix/>
          </a:blip>
          <a:srcRect b="0" l="248" r="65260" t="0"/>
          <a:stretch/>
        </p:blipFill>
        <p:spPr>
          <a:xfrm>
            <a:off x="0" y="0"/>
            <a:ext cx="28536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/>
          <p:nvPr/>
        </p:nvSpPr>
        <p:spPr>
          <a:xfrm>
            <a:off x="3935225" y="1928825"/>
            <a:ext cx="50949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151515"/>
                </a:solidFill>
                <a:latin typeface="Proxima Nova"/>
                <a:ea typeface="Proxima Nova"/>
                <a:cs typeface="Proxima Nova"/>
                <a:sym typeface="Proxima Nova"/>
              </a:rPr>
              <a:t>Q &amp; A</a:t>
            </a:r>
            <a:endParaRPr sz="2800">
              <a:solidFill>
                <a:srgbClr val="15151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