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Century Gothic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Gothic-regular.fntdata"/><Relationship Id="rId11" Type="http://schemas.openxmlformats.org/officeDocument/2006/relationships/slide" Target="slides/slide6.xml"/><Relationship Id="rId22" Type="http://schemas.openxmlformats.org/officeDocument/2006/relationships/font" Target="fonts/CenturyGothic-italic.fntdata"/><Relationship Id="rId10" Type="http://schemas.openxmlformats.org/officeDocument/2006/relationships/slide" Target="slides/slide5.xml"/><Relationship Id="rId21" Type="http://schemas.openxmlformats.org/officeDocument/2006/relationships/font" Target="fonts/CenturyGothic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b1163eb74e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b1163eb74e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b16f3721ed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b16f3721ed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b16f3721ed_5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b16f3721ed_5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b16f3721e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b16f3721e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b1925fb602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b1925fb602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b1163eb74e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b1163eb74e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b1163eb74e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b1163eb74e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b1163eb74e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b1163eb74e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1163eb74e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b1163eb74e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b1163eb74e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b1163eb74e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b146dfb9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b146dfb9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b1163eb74e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b1163eb74e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b16f3721ed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b16f3721ed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Title + Sub Title on Left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type="ctrTitle"/>
          </p:nvPr>
        </p:nvSpPr>
        <p:spPr>
          <a:xfrm>
            <a:off x="332412" y="1485900"/>
            <a:ext cx="5385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" name="Google Shape;9;p2"/>
          <p:cNvSpPr txBox="1"/>
          <p:nvPr>
            <p:ph idx="1" type="subTitle"/>
          </p:nvPr>
        </p:nvSpPr>
        <p:spPr>
          <a:xfrm>
            <a:off x="332412" y="2686050"/>
            <a:ext cx="53853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lvl="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/>
          <p:nvPr/>
        </p:nvSpPr>
        <p:spPr>
          <a:xfrm>
            <a:off x="389704" y="2615184"/>
            <a:ext cx="1031400" cy="138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43163" y="4471988"/>
            <a:ext cx="367523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332412" y="1714500"/>
            <a:ext cx="53853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700"/>
              <a:buFont typeface="Century Gothic"/>
              <a:buNone/>
              <a:defRPr b="1" i="0" sz="27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15" name="Google Shape;1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43163" y="4471988"/>
            <a:ext cx="367523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ide Template - Header + Sub Header w/ content on left">
  <p:cSld name="Inside Template - Header + Sub Header w/ content on lef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" type="body"/>
          </p:nvPr>
        </p:nvSpPr>
        <p:spPr>
          <a:xfrm>
            <a:off x="561579" y="857250"/>
            <a:ext cx="80208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>
            <a:lvl1pPr indent="-228600" lvl="0" marL="457200" marR="0" rtl="0" algn="ctr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561579" y="1314450"/>
            <a:ext cx="8020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730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A5A5A5"/>
              </a:buClr>
              <a:buSzPts val="7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4"/>
          <p:cNvSpPr/>
          <p:nvPr/>
        </p:nvSpPr>
        <p:spPr>
          <a:xfrm>
            <a:off x="4056379" y="843534"/>
            <a:ext cx="1031400" cy="138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411" y="4572000"/>
            <a:ext cx="266043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Picture and content">
  <p:cSld name="Title Slide with Pictur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idx="1" type="subTitle"/>
          </p:nvPr>
        </p:nvSpPr>
        <p:spPr>
          <a:xfrm>
            <a:off x="2681376" y="1371600"/>
            <a:ext cx="2635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lvl="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5"/>
          <p:cNvSpPr/>
          <p:nvPr>
            <p:ph idx="2" type="pic"/>
          </p:nvPr>
        </p:nvSpPr>
        <p:spPr>
          <a:xfrm>
            <a:off x="0" y="1314450"/>
            <a:ext cx="2556000" cy="25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lvl="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type="ctrTitle"/>
          </p:nvPr>
        </p:nvSpPr>
        <p:spPr>
          <a:xfrm>
            <a:off x="275120" y="228600"/>
            <a:ext cx="39531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8" name="Google Shape;28;p5"/>
          <p:cNvSpPr txBox="1"/>
          <p:nvPr>
            <p:ph idx="3" type="body"/>
          </p:nvPr>
        </p:nvSpPr>
        <p:spPr>
          <a:xfrm>
            <a:off x="2681376" y="1828800"/>
            <a:ext cx="2635500" cy="20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29" name="Google Shape;2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43163" y="4471988"/>
            <a:ext cx="367523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309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eader + Sub Header on Right">
  <p:cSld name="Title Slide - Header + Sub Header on Righ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43163" y="4471988"/>
            <a:ext cx="367523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6176175" y="857250"/>
            <a:ext cx="24063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>
            <a:lvl1pPr indent="-228600" lvl="0" marL="457200" marR="0" rtl="0" algn="r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2" type="body"/>
          </p:nvPr>
        </p:nvSpPr>
        <p:spPr>
          <a:xfrm>
            <a:off x="561579" y="1314450"/>
            <a:ext cx="46980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730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A5A5A5"/>
              </a:buClr>
              <a:buSzPts val="7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3" type="body"/>
          </p:nvPr>
        </p:nvSpPr>
        <p:spPr>
          <a:xfrm>
            <a:off x="6176175" y="114300"/>
            <a:ext cx="2406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indent="-228600" lvl="0" marL="457200" marR="0" rtl="0" algn="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ide Template w/ Header + Sub Header on right">
  <p:cSld name="Inside Template w/ Header + Sub Header on righ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idx="1" type="body"/>
          </p:nvPr>
        </p:nvSpPr>
        <p:spPr>
          <a:xfrm>
            <a:off x="6176175" y="857250"/>
            <a:ext cx="24063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>
            <a:lvl1pPr indent="-228600" lvl="0" marL="457200" marR="0" rtl="0" algn="r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6176175" y="171450"/>
            <a:ext cx="24063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0" name="Google Shape;40;p7"/>
          <p:cNvSpPr txBox="1"/>
          <p:nvPr>
            <p:ph idx="2" type="body"/>
          </p:nvPr>
        </p:nvSpPr>
        <p:spPr>
          <a:xfrm>
            <a:off x="561579" y="1314450"/>
            <a:ext cx="8020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730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A5A5A5"/>
              </a:buClr>
              <a:buSzPts val="7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1" name="Google Shape;4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411" y="4572000"/>
            <a:ext cx="266043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ide template w/ Header and content on left">
  <p:cSld name="Inside template w/ Header and content on lef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25" lIns="68675" spcFirstLastPara="1" rIns="68675" wrap="square" tIns="343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5" name="Google Shape;45;p8"/>
          <p:cNvSpPr txBox="1"/>
          <p:nvPr>
            <p:ph idx="1" type="body"/>
          </p:nvPr>
        </p:nvSpPr>
        <p:spPr>
          <a:xfrm>
            <a:off x="561579" y="971550"/>
            <a:ext cx="8020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730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A5A5A5"/>
              </a:buClr>
              <a:buSzPts val="7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6" name="Google Shape;4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411" y="4572000"/>
            <a:ext cx="266043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ide template - Header + Sub Header and Two Content fields">
  <p:cSld name="Inside template - Header + Sub Header and Two Content field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idx="1" type="body"/>
          </p:nvPr>
        </p:nvSpPr>
        <p:spPr>
          <a:xfrm>
            <a:off x="457201" y="742950"/>
            <a:ext cx="82296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>
            <a:lvl1pPr indent="-228600" lvl="0" marL="457200" marR="0" rtl="0" algn="ctr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700"/>
              <a:buFont typeface="Arial"/>
              <a:buNone/>
              <a:defRPr b="0" i="0" sz="1700" u="none" cap="none" strike="noStrike">
                <a:solidFill>
                  <a:srgbClr val="00C0F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9"/>
          <p:cNvSpPr/>
          <p:nvPr/>
        </p:nvSpPr>
        <p:spPr>
          <a:xfrm>
            <a:off x="4056379" y="729234"/>
            <a:ext cx="1031400" cy="138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9"/>
          <p:cNvSpPr txBox="1"/>
          <p:nvPr>
            <p:ph type="title"/>
          </p:nvPr>
        </p:nvSpPr>
        <p:spPr>
          <a:xfrm>
            <a:off x="457141" y="205978"/>
            <a:ext cx="82296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9"/>
          <p:cNvSpPr txBox="1"/>
          <p:nvPr>
            <p:ph idx="2" type="body"/>
          </p:nvPr>
        </p:nvSpPr>
        <p:spPr>
          <a:xfrm>
            <a:off x="447593" y="1314450"/>
            <a:ext cx="40677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68B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idx="3" type="body"/>
          </p:nvPr>
        </p:nvSpPr>
        <p:spPr>
          <a:xfrm>
            <a:off x="4629297" y="1314450"/>
            <a:ext cx="40677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68B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4" name="Google Shape;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411" y="4572000"/>
            <a:ext cx="266043" cy="3429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ide template - Header and Two Content fields">
  <p:cSld name="Inside template - Header and Two Content field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457141" y="205978"/>
            <a:ext cx="82296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0068B3"/>
              </a:buClr>
              <a:buSzPts val="2100"/>
              <a:buFont typeface="Century Gothic"/>
              <a:buNone/>
              <a:defRPr b="1" i="0" sz="2100" u="none" cap="none" strike="noStrike">
                <a:solidFill>
                  <a:srgbClr val="0068B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447593" y="857250"/>
            <a:ext cx="40677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68B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0"/>
          <p:cNvSpPr txBox="1"/>
          <p:nvPr>
            <p:ph idx="2" type="body"/>
          </p:nvPr>
        </p:nvSpPr>
        <p:spPr>
          <a:xfrm>
            <a:off x="4629297" y="857250"/>
            <a:ext cx="40677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0068B3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3655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rgbClr val="00C0F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9845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0"/>
          <p:cNvSpPr txBox="1"/>
          <p:nvPr/>
        </p:nvSpPr>
        <p:spPr>
          <a:xfrm>
            <a:off x="258120" y="4800600"/>
            <a:ext cx="11628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600" u="none" cap="none" strike="noStrike">
                <a:solidFill>
                  <a:srgbClr val="BFBFBF"/>
                </a:solidFill>
                <a:latin typeface="Verdana"/>
                <a:ea typeface="Verdana"/>
                <a:cs typeface="Verdana"/>
                <a:sym typeface="Verdana"/>
              </a:rPr>
              <a:t>Learning with Purpose</a:t>
            </a:r>
            <a:endParaRPr sz="1100"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23411" y="4572000"/>
            <a:ext cx="266043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8305809" y="4425803"/>
            <a:ext cx="685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25" lIns="68675" spcFirstLastPara="1" rIns="68675" wrap="square" tIns="343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ctrTitle"/>
          </p:nvPr>
        </p:nvSpPr>
        <p:spPr>
          <a:xfrm>
            <a:off x="332412" y="1485900"/>
            <a:ext cx="5385300" cy="10857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Pulp 3 Web UI</a:t>
            </a:r>
            <a:endParaRPr sz="3500"/>
          </a:p>
        </p:txBody>
      </p:sp>
      <p:sp>
        <p:nvSpPr>
          <p:cNvPr id="67" name="Google Shape;67;p11"/>
          <p:cNvSpPr txBox="1"/>
          <p:nvPr>
            <p:ph idx="1" type="subTitle"/>
          </p:nvPr>
        </p:nvSpPr>
        <p:spPr>
          <a:xfrm>
            <a:off x="332412" y="2686050"/>
            <a:ext cx="5385300" cy="10860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/>
              <a:t>Alex Li, Taren Chen, Sumner Bailey, Corina Mangione, Simon Wang, and Dr. James Daly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Monitor Task </a:t>
            </a:r>
            <a:endParaRPr/>
          </a:p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561579" y="9715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3451" y="911775"/>
            <a:ext cx="5241725" cy="379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563" y="152400"/>
            <a:ext cx="861288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288" y="152400"/>
            <a:ext cx="8601415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6088" y="386238"/>
            <a:ext cx="6171825" cy="437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561579" y="625475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Questions?</a:t>
            </a:r>
            <a:endParaRPr sz="5000"/>
          </a:p>
        </p:txBody>
      </p:sp>
      <p:sp>
        <p:nvSpPr>
          <p:cNvPr id="148" name="Google Shape;148;p24"/>
          <p:cNvSpPr txBox="1"/>
          <p:nvPr>
            <p:ph idx="1" type="body"/>
          </p:nvPr>
        </p:nvSpPr>
        <p:spPr>
          <a:xfrm>
            <a:off x="561579" y="9715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br>
              <a:rPr lang="en" sz="3300"/>
            </a:br>
            <a:br>
              <a:rPr lang="en" sz="3300"/>
            </a:br>
            <a:r>
              <a:rPr lang="en" sz="3300"/>
              <a:t>Thank you!</a:t>
            </a:r>
            <a:endParaRPr sz="3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3" name="Google Shape;73;p12"/>
          <p:cNvSpPr txBox="1"/>
          <p:nvPr>
            <p:ph idx="1" type="body"/>
          </p:nvPr>
        </p:nvSpPr>
        <p:spPr>
          <a:xfrm>
            <a:off x="561579" y="857250"/>
            <a:ext cx="8020800" cy="399900"/>
          </a:xfrm>
          <a:prstGeom prst="rect">
            <a:avLst/>
          </a:prstGeom>
        </p:spPr>
        <p:txBody>
          <a:bodyPr anchorCtr="0" anchor="ctr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/>
              <a:t>What is Pulp?</a:t>
            </a:r>
            <a:endParaRPr/>
          </a:p>
        </p:txBody>
      </p:sp>
      <p:sp>
        <p:nvSpPr>
          <p:cNvPr id="74" name="Google Shape;74;p12"/>
          <p:cNvSpPr txBox="1"/>
          <p:nvPr>
            <p:ph idx="2" type="body"/>
          </p:nvPr>
        </p:nvSpPr>
        <p:spPr>
          <a:xfrm>
            <a:off x="561579" y="13144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•"/>
            </a:pPr>
            <a:r>
              <a:rPr lang="en"/>
              <a:t>Pulp is an open source web application for managing repositories of software packages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•"/>
            </a:pPr>
            <a:r>
              <a:rPr lang="en"/>
              <a:t>Pulp “core” provides the general REST APIs, while plugins provide support for individual content types</a:t>
            </a:r>
            <a:endParaRPr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–"/>
            </a:pPr>
            <a:r>
              <a:rPr lang="en"/>
              <a:t>RPM, Deb, Python, File, etc.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Font typeface="Times New Roman"/>
              <a:buChar char="•"/>
            </a:pPr>
            <a:r>
              <a:rPr lang="en"/>
              <a:t>Pulp enables user to create and upload their own custom packages and serve them locally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Sync Workflow</a:t>
            </a:r>
            <a:endParaRPr/>
          </a:p>
        </p:txBody>
      </p:sp>
      <p:sp>
        <p:nvSpPr>
          <p:cNvPr id="80" name="Google Shape;80;p13"/>
          <p:cNvSpPr txBox="1"/>
          <p:nvPr>
            <p:ph idx="2" type="body"/>
          </p:nvPr>
        </p:nvSpPr>
        <p:spPr>
          <a:xfrm>
            <a:off x="561579" y="13144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Create a Remote with a URL for a repository available on the internet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Create a Repository in Pulp to house mirrored content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Create a Distribution that tells the content app at which URL to serve to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Create a new Repository Version by performing a sync from the Remote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/>
              <a:t>Create a Publican from the new Repository Version and update the Distribution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</a:t>
            </a:r>
            <a:endParaRPr/>
          </a:p>
        </p:txBody>
      </p:sp>
      <p:sp>
        <p:nvSpPr>
          <p:cNvPr id="86" name="Google Shape;86;p14"/>
          <p:cNvSpPr txBox="1"/>
          <p:nvPr>
            <p:ph idx="2" type="body"/>
          </p:nvPr>
        </p:nvSpPr>
        <p:spPr>
          <a:xfrm>
            <a:off x="611104" y="10858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Pulp users can only use Pulp through a REST API.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Pulp users must use multiple API calls to get a task done.</a:t>
            </a:r>
            <a:endParaRPr/>
          </a:p>
        </p:txBody>
      </p:sp>
      <p:sp>
        <p:nvSpPr>
          <p:cNvPr id="87" name="Google Shape;87;p14"/>
          <p:cNvSpPr txBox="1"/>
          <p:nvPr/>
        </p:nvSpPr>
        <p:spPr>
          <a:xfrm>
            <a:off x="2770500" y="4572150"/>
            <a:ext cx="3603000" cy="3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Calling Pulp REST API through command line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8" name="Google Shape;8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8425" y="1922825"/>
            <a:ext cx="5387149" cy="264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94" name="Google Shape;94;p15"/>
          <p:cNvSpPr txBox="1"/>
          <p:nvPr>
            <p:ph idx="2" type="body"/>
          </p:nvPr>
        </p:nvSpPr>
        <p:spPr>
          <a:xfrm>
            <a:off x="561600" y="1080975"/>
            <a:ext cx="8020800" cy="1034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Provide a Web UI to allow users monitor a task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Provide a Web UI to allow users to manage file and RPM </a:t>
            </a:r>
            <a:r>
              <a:rPr lang="en"/>
              <a:t>repositories.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950" y="2319700"/>
            <a:ext cx="3075776" cy="17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2474" y="2778850"/>
            <a:ext cx="4943475" cy="92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102" name="Google Shape;102;p16"/>
          <p:cNvSpPr txBox="1"/>
          <p:nvPr>
            <p:ph idx="2" type="body"/>
          </p:nvPr>
        </p:nvSpPr>
        <p:spPr>
          <a:xfrm>
            <a:off x="4855475" y="1257150"/>
            <a:ext cx="37269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Files and RPM repositories</a:t>
            </a:r>
            <a:br>
              <a:rPr lang="en"/>
            </a:br>
            <a:r>
              <a:rPr lang="en"/>
              <a:t>1. Create Repo.</a:t>
            </a:r>
            <a:br>
              <a:rPr lang="en"/>
            </a:br>
            <a:r>
              <a:rPr lang="en"/>
              <a:t>2. Update Repo.</a:t>
            </a:r>
            <a:br>
              <a:rPr lang="en"/>
            </a:br>
            <a:r>
              <a:rPr lang="en"/>
              <a:t>3. List Repo.</a:t>
            </a:r>
            <a:br>
              <a:rPr lang="en"/>
            </a:br>
            <a:r>
              <a:rPr lang="en"/>
              <a:t>4. View Repo. </a:t>
            </a:r>
            <a:br>
              <a:rPr lang="en"/>
            </a:br>
            <a:r>
              <a:rPr lang="en"/>
              <a:t>5. Sync Repo.</a:t>
            </a:r>
            <a:br>
              <a:rPr lang="en"/>
            </a:br>
            <a:r>
              <a:rPr lang="en"/>
              <a:t>6. Get Version</a:t>
            </a:r>
            <a:br>
              <a:rPr lang="en"/>
            </a:br>
            <a:r>
              <a:rPr lang="en"/>
              <a:t>7. View Content</a:t>
            </a:r>
            <a:endParaRPr/>
          </a:p>
        </p:txBody>
      </p:sp>
      <p:sp>
        <p:nvSpPr>
          <p:cNvPr id="103" name="Google Shape;103;p16"/>
          <p:cNvSpPr txBox="1"/>
          <p:nvPr>
            <p:ph idx="2" type="body"/>
          </p:nvPr>
        </p:nvSpPr>
        <p:spPr>
          <a:xfrm>
            <a:off x="561575" y="1257150"/>
            <a:ext cx="37269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Create an UI for the task system using the task API to monitor the status of an asynchronous task.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Monitor by periodically polling from the Tasks API to update the UI.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Stretch Goals</a:t>
            </a:r>
            <a:endParaRPr/>
          </a:p>
        </p:txBody>
      </p:sp>
      <p:sp>
        <p:nvSpPr>
          <p:cNvPr id="109" name="Google Shape;109;p17"/>
          <p:cNvSpPr txBox="1"/>
          <p:nvPr>
            <p:ph idx="2" type="body"/>
          </p:nvPr>
        </p:nvSpPr>
        <p:spPr>
          <a:xfrm>
            <a:off x="561579" y="1314450"/>
            <a:ext cx="8020800" cy="3200400"/>
          </a:xfrm>
          <a:prstGeom prst="rect">
            <a:avLst/>
          </a:prstGeom>
        </p:spPr>
        <p:txBody>
          <a:bodyPr anchorCtr="0" anchor="t" bIns="34325" lIns="68675" spcFirstLastPara="1" rIns="68675" wrap="square" tIns="34325">
            <a:noAutofit/>
          </a:bodyPr>
          <a:lstStyle/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Provide interfaces that enable users to view a paginated list of all content of a specific type.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Provide interfaces that allow users to select content of a specific type and add it to a Repository of that type.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"/>
              <a:t>Provide interfaces that support the sync workflows for other content types: Deb, Container, or Python.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ctrTitle"/>
          </p:nvPr>
        </p:nvSpPr>
        <p:spPr>
          <a:xfrm>
            <a:off x="332412" y="1714500"/>
            <a:ext cx="5385300" cy="10857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Interface Mockups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561579" y="171450"/>
            <a:ext cx="8020800" cy="628500"/>
          </a:xfrm>
          <a:prstGeom prst="rect">
            <a:avLst/>
          </a:prstGeom>
        </p:spPr>
        <p:txBody>
          <a:bodyPr anchorCtr="0" anchor="b" bIns="34325" lIns="68675" spcFirstLastPara="1" rIns="68675" wrap="square" tIns="34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Diagram </a:t>
            </a:r>
            <a:endParaRPr/>
          </a:p>
        </p:txBody>
      </p:sp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050" y="883775"/>
            <a:ext cx="6664996" cy="4026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ep Blue -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